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256" r:id="rId5"/>
    <p:sldId id="259" r:id="rId6"/>
    <p:sldId id="260" r:id="rId7"/>
    <p:sldId id="263" r:id="rId8"/>
    <p:sldId id="261" r:id="rId9"/>
    <p:sldId id="300" r:id="rId10"/>
    <p:sldId id="299" r:id="rId11"/>
    <p:sldId id="283" r:id="rId12"/>
    <p:sldId id="268" r:id="rId13"/>
    <p:sldId id="270" r:id="rId14"/>
  </p:sldIdLst>
  <p:sldSz cx="9144000" cy="6858000" type="screen4x3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1879F-79FD-44C1-990D-2FF2097EA4C3}" v="1" dt="2026-01-29T20:29:48.03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F4D4CB"/>
          </a:solidFill>
        </a:fill>
      </a:tcStyle>
    </a:wholeTbl>
    <a:band2H>
      <a:tcTxStyle/>
      <a:tcStyle>
        <a:tcBdr/>
        <a:fill>
          <a:solidFill>
            <a:srgbClr val="FAEBE7"/>
          </a:solidFill>
        </a:fill>
      </a:tcStyle>
    </a:band2H>
    <a:firstCol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381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381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CBD0D3"/>
          </a:solidFill>
        </a:fill>
      </a:tcStyle>
    </a:wholeTbl>
    <a:band2H>
      <a:tcTxStyle/>
      <a:tcStyle>
        <a:tcBdr/>
        <a:fill>
          <a:solidFill>
            <a:srgbClr val="E7E9EA"/>
          </a:solidFill>
        </a:fill>
      </a:tcStyle>
    </a:band2H>
    <a:firstCol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381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381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FAF9F9"/>
          </a:solidFill>
        </a:fill>
      </a:tcStyle>
    </a:wholeTbl>
    <a:band2H>
      <a:tcTxStyle/>
      <a:tcStyle>
        <a:tcBdr/>
        <a:fill>
          <a:solidFill>
            <a:srgbClr val="FCFCFC"/>
          </a:solidFill>
        </a:fill>
      </a:tcStyle>
    </a:band2H>
    <a:firstCol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381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381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6"/>
          </a:solidFill>
        </a:fill>
      </a:tcStyle>
    </a:band2H>
    <a:firstCol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381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381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Dermott, Alyssa" userId="be1db737-37ec-4ff5-9937-fbdcfd95dca1" providerId="ADAL" clId="{A6026C8A-CA74-4322-913F-ABAE90BF8441}"/>
    <pc:docChg chg="custSel modSld modNotesMaster">
      <pc:chgData name="McDermott, Alyssa" userId="be1db737-37ec-4ff5-9937-fbdcfd95dca1" providerId="ADAL" clId="{A6026C8A-CA74-4322-913F-ABAE90BF8441}" dt="2026-01-29T20:30:48.626" v="96" actId="20577"/>
      <pc:docMkLst>
        <pc:docMk/>
      </pc:docMkLst>
      <pc:sldChg chg="modSp mod">
        <pc:chgData name="McDermott, Alyssa" userId="be1db737-37ec-4ff5-9937-fbdcfd95dca1" providerId="ADAL" clId="{A6026C8A-CA74-4322-913F-ABAE90BF8441}" dt="2026-01-20T21:21:31.130" v="85" actId="27636"/>
        <pc:sldMkLst>
          <pc:docMk/>
          <pc:sldMk cId="0" sldId="256"/>
        </pc:sldMkLst>
        <pc:spChg chg="mod">
          <ac:chgData name="McDermott, Alyssa" userId="be1db737-37ec-4ff5-9937-fbdcfd95dca1" providerId="ADAL" clId="{A6026C8A-CA74-4322-913F-ABAE90BF8441}" dt="2026-01-20T21:21:31.130" v="85" actId="27636"/>
          <ac:spMkLst>
            <pc:docMk/>
            <pc:sldMk cId="0" sldId="256"/>
            <ac:spMk id="195" creationId="{00000000-0000-0000-0000-000000000000}"/>
          </ac:spMkLst>
        </pc:spChg>
      </pc:sldChg>
      <pc:sldChg chg="modSp mod">
        <pc:chgData name="McDermott, Alyssa" userId="be1db737-37ec-4ff5-9937-fbdcfd95dca1" providerId="ADAL" clId="{A6026C8A-CA74-4322-913F-ABAE90BF8441}" dt="2026-01-29T20:30:48.626" v="96" actId="20577"/>
        <pc:sldMkLst>
          <pc:docMk/>
          <pc:sldMk cId="0" sldId="270"/>
        </pc:sldMkLst>
        <pc:spChg chg="mod">
          <ac:chgData name="McDermott, Alyssa" userId="be1db737-37ec-4ff5-9937-fbdcfd95dca1" providerId="ADAL" clId="{A6026C8A-CA74-4322-913F-ABAE90BF8441}" dt="2026-01-29T20:30:48.626" v="96" actId="20577"/>
          <ac:spMkLst>
            <pc:docMk/>
            <pc:sldMk cId="0" sldId="270"/>
            <ac:spMk id="26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pPr>
            <a:r>
              <a:t>TITLE SLIDE – DARK VERSION</a:t>
            </a:r>
          </a:p>
          <a:p>
            <a: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pPr>
            <a:endParaRPr/>
          </a:p>
          <a:p>
            <a: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pPr>
            <a:r>
              <a:t>Please refrain from moving any of the graphics. Please only add white / light color logos on this page if necessary.</a:t>
            </a:r>
          </a:p>
          <a:p>
            <a: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pPr>
            <a:r>
              <a:t>Do not use both the dark and light title slides in one powerpoint.</a:t>
            </a:r>
          </a:p>
          <a:p>
            <a: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pPr>
            <a:endParaRPr/>
          </a:p>
          <a:p>
            <a: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pPr>
            <a:r>
              <a:t>All slide templates can be found under the New Slide dropdown menu.</a:t>
            </a:r>
          </a:p>
          <a:p>
            <a: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pPr>
            <a:endParaRPr/>
          </a:p>
          <a:p>
            <a: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pPr>
            <a:r>
              <a:t>Please use the colors and font provided as much as possible. If you want to implement other colors / designs, please assign to Emily Snow for review. </a:t>
            </a:r>
          </a:p>
          <a:p>
            <a: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pPr>
            <a:r>
              <a:t>If you need font files or have any further questions, please email Emily Snow, graphic designer, at esnow@providenceri.gov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pPr>
            <a:r>
              <a:t>TITLE + CONTENT SLIDE</a:t>
            </a:r>
          </a:p>
          <a:p>
            <a: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pPr>
            <a:endParaRPr/>
          </a:p>
          <a:p>
            <a: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pPr>
            <a:r>
              <a:t>I would not recommend changing any of these content slides into a dark version.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pPr>
            <a:r>
              <a:t>2 LINE TITLE + CONTENT SLIDE</a:t>
            </a:r>
          </a:p>
          <a:p>
            <a: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pPr>
            <a:endParaRPr/>
          </a:p>
          <a:p>
            <a: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pPr>
            <a:r>
              <a:t>I would not recommend changing any of these content slides into a dark version.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pPr>
            <a:r>
              <a:t>SECTION TITLE  SLIDE – DARK VERSION</a:t>
            </a:r>
          </a:p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5" name="Shape 2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lvl1pPr>
          </a:lstStyle>
          <a:p>
            <a:r>
              <a:t>QUOTE SLIDE – LIGHT VERSION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5" name="Shape 2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lvl1pPr>
          </a:lstStyle>
          <a:p>
            <a:r>
              <a:t>END SLIDE – LIGHT VERSION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v2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owerpoint 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85137" y="533400"/>
            <a:ext cx="6401464" cy="19653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Powerpoint 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85137" y="3352800"/>
            <a:ext cx="6400801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>
                <a:solidFill>
                  <a:schemeClr val="accent6"/>
                </a:solidFill>
                <a:latin typeface="GothamMedium Italic"/>
                <a:ea typeface="GothamMedium Italic"/>
                <a:cs typeface="GothamMedium Italic"/>
                <a:sym typeface="GothamMedium Italic"/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chemeClr val="accent6"/>
                </a:solidFill>
                <a:latin typeface="GothamMedium Italic"/>
                <a:ea typeface="GothamMedium Italic"/>
                <a:cs typeface="GothamMedium Italic"/>
                <a:sym typeface="GothamMedium Italic"/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chemeClr val="accent6"/>
                </a:solidFill>
                <a:latin typeface="GothamMedium Italic"/>
                <a:ea typeface="GothamMedium Italic"/>
                <a:cs typeface="GothamMedium Italic"/>
                <a:sym typeface="GothamMedium Italic"/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chemeClr val="accent6"/>
                </a:solidFill>
                <a:latin typeface="GothamMedium Italic"/>
                <a:ea typeface="GothamMedium Italic"/>
                <a:cs typeface="GothamMedium Italic"/>
                <a:sym typeface="GothamMedium Italic"/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chemeClr val="accent6"/>
                </a:solidFill>
                <a:latin typeface="GothamMedium Italic"/>
                <a:ea typeface="GothamMedium Italic"/>
                <a:cs typeface="GothamMedium Italic"/>
                <a:sym typeface="GothamMedium Italic"/>
              </a:defRPr>
            </a:lvl5pPr>
          </a:lstStyle>
          <a:p>
            <a:r>
              <a:t>Department Name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Straight Connector 9"/>
          <p:cNvSpPr/>
          <p:nvPr/>
        </p:nvSpPr>
        <p:spPr>
          <a:xfrm>
            <a:off x="0" y="2895600"/>
            <a:ext cx="7239000" cy="0"/>
          </a:xfrm>
          <a:prstGeom prst="line">
            <a:avLst/>
          </a:prstGeom>
          <a:ln w="28575">
            <a:solidFill>
              <a:srgbClr val="E36C1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5" name="White Logo.png" descr="White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485" y="150720"/>
            <a:ext cx="799946" cy="894582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HANK YOU."/>
          <p:cNvSpPr txBox="1">
            <a:spLocks noGrp="1"/>
          </p:cNvSpPr>
          <p:nvPr>
            <p:ph type="title" hasCustomPrompt="1"/>
          </p:nvPr>
        </p:nvSpPr>
        <p:spPr>
          <a:xfrm>
            <a:off x="1371268" y="1557068"/>
            <a:ext cx="6401464" cy="1965326"/>
          </a:xfrm>
          <a:prstGeom prst="rect">
            <a:avLst/>
          </a:prstGeom>
        </p:spPr>
        <p:txBody>
          <a:bodyPr anchor="b"/>
          <a:lstStyle>
            <a:lvl1pPr algn="ctr">
              <a:defRPr sz="7200"/>
            </a:lvl1pPr>
          </a:lstStyle>
          <a:p>
            <a:r>
              <a:t>THANK YOU.</a:t>
            </a:r>
          </a:p>
        </p:txBody>
      </p:sp>
      <p:sp>
        <p:nvSpPr>
          <p:cNvPr id="17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71600" y="39624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>
                <a:solidFill>
                  <a:srgbClr val="888888"/>
                </a:solidFill>
                <a:latin typeface="GothamMedium Italic"/>
                <a:ea typeface="GothamMedium Italic"/>
                <a:cs typeface="GothamMedium Italic"/>
                <a:sym typeface="GothamMedium Italic"/>
              </a:defRPr>
            </a:lvl1pPr>
            <a:lvl2pPr marL="0" indent="457200" algn="ctr">
              <a:buClrTx/>
              <a:buSzTx/>
              <a:buFontTx/>
              <a:buNone/>
              <a:defRPr>
                <a:solidFill>
                  <a:srgbClr val="888888"/>
                </a:solidFill>
                <a:latin typeface="GothamMedium Italic"/>
                <a:ea typeface="GothamMedium Italic"/>
                <a:cs typeface="GothamMedium Italic"/>
                <a:sym typeface="GothamMedium Italic"/>
              </a:defRPr>
            </a:lvl2pPr>
            <a:lvl3pPr marL="0" indent="914400" algn="ctr">
              <a:buClrTx/>
              <a:buSzTx/>
              <a:buFontTx/>
              <a:buNone/>
              <a:defRPr>
                <a:solidFill>
                  <a:srgbClr val="888888"/>
                </a:solidFill>
                <a:latin typeface="GothamMedium Italic"/>
                <a:ea typeface="GothamMedium Italic"/>
                <a:cs typeface="GothamMedium Italic"/>
                <a:sym typeface="GothamMedium Italic"/>
              </a:defRPr>
            </a:lvl3pPr>
            <a:lvl4pPr marL="0" indent="1371600" algn="ctr">
              <a:buClrTx/>
              <a:buSzTx/>
              <a:buFontTx/>
              <a:buNone/>
              <a:defRPr>
                <a:solidFill>
                  <a:srgbClr val="888888"/>
                </a:solidFill>
                <a:latin typeface="GothamMedium Italic"/>
                <a:ea typeface="GothamMedium Italic"/>
                <a:cs typeface="GothamMedium Italic"/>
                <a:sym typeface="GothamMedium Italic"/>
              </a:defRPr>
            </a:lvl4pPr>
            <a:lvl5pPr marL="0" indent="1828800" algn="ctr">
              <a:buClrTx/>
              <a:buSzTx/>
              <a:buFontTx/>
              <a:buNone/>
              <a:defRPr>
                <a:solidFill>
                  <a:srgbClr val="888888"/>
                </a:solidFill>
                <a:latin typeface="GothamMedium Italic"/>
                <a:ea typeface="GothamMedium Italic"/>
                <a:cs typeface="GothamMedium Italic"/>
                <a:sym typeface="GothamMedium Italic"/>
              </a:defRPr>
            </a:lvl5pPr>
          </a:lstStyle>
          <a:p>
            <a:r>
              <a:t>City of Providence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4" name="Straight Connector 9"/>
          <p:cNvSpPr/>
          <p:nvPr/>
        </p:nvSpPr>
        <p:spPr>
          <a:xfrm>
            <a:off x="952500" y="3733800"/>
            <a:ext cx="7239000" cy="0"/>
          </a:xfrm>
          <a:prstGeom prst="line">
            <a:avLst/>
          </a:prstGeom>
          <a:ln w="28575">
            <a:solidFill>
              <a:srgbClr val="E36C1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533400"/>
            <a:ext cx="7239000" cy="609600"/>
          </a:xfrm>
          <a:prstGeom prst="rect">
            <a:avLst/>
          </a:prstGeom>
        </p:spPr>
        <p:txBody>
          <a:bodyPr anchor="t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traight Connector 7"/>
          <p:cNvSpPr/>
          <p:nvPr/>
        </p:nvSpPr>
        <p:spPr>
          <a:xfrm>
            <a:off x="0" y="1395693"/>
            <a:ext cx="2362200" cy="1"/>
          </a:xfrm>
          <a:prstGeom prst="line">
            <a:avLst/>
          </a:prstGeom>
          <a:ln w="28575">
            <a:solidFill>
              <a:srgbClr val="E36C1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with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Title With 2 LinesLorem Ipsum Dolor Sit"/>
          <p:cNvSpPr txBox="1">
            <a:spLocks noGrp="1"/>
          </p:cNvSpPr>
          <p:nvPr>
            <p:ph type="title" hasCustomPrompt="1"/>
          </p:nvPr>
        </p:nvSpPr>
        <p:spPr>
          <a:xfrm>
            <a:off x="457200" y="533400"/>
            <a:ext cx="7239000" cy="1447800"/>
          </a:xfrm>
          <a:prstGeom prst="rect">
            <a:avLst/>
          </a:prstGeom>
        </p:spPr>
        <p:txBody>
          <a:bodyPr anchor="t"/>
          <a:lstStyle/>
          <a:p>
            <a:r>
              <a:t>Slide Title With 2 LinesLorem Ipsum Dolor Sit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2860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traight Connector 7"/>
          <p:cNvSpPr/>
          <p:nvPr/>
        </p:nvSpPr>
        <p:spPr>
          <a:xfrm>
            <a:off x="0" y="2079643"/>
            <a:ext cx="2362200" cy="1"/>
          </a:xfrm>
          <a:prstGeom prst="line">
            <a:avLst/>
          </a:prstGeom>
          <a:ln w="28575">
            <a:solidFill>
              <a:srgbClr val="E36C1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2 Column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533400"/>
            <a:ext cx="7239000" cy="609600"/>
          </a:xfrm>
          <a:prstGeom prst="rect">
            <a:avLst/>
          </a:prstGeom>
        </p:spPr>
        <p:txBody>
          <a:bodyPr anchor="t"/>
          <a:lstStyle/>
          <a:p>
            <a:r>
              <a:t>Slide Title</a:t>
            </a:r>
          </a:p>
        </p:txBody>
      </p:sp>
      <p:sp>
        <p:nvSpPr>
          <p:cNvPr id="54" name="Straight Connector 7"/>
          <p:cNvSpPr/>
          <p:nvPr/>
        </p:nvSpPr>
        <p:spPr>
          <a:xfrm>
            <a:off x="0" y="1395693"/>
            <a:ext cx="2362200" cy="1"/>
          </a:xfrm>
          <a:prstGeom prst="line">
            <a:avLst/>
          </a:prstGeom>
          <a:ln w="28575">
            <a:solidFill>
              <a:srgbClr val="E36C1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3433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500"/>
              </a:spcBef>
              <a:defRPr sz="2200"/>
            </a:lvl1pPr>
            <a:lvl2pPr marL="771525" indent="-314325">
              <a:spcBef>
                <a:spcPts val="500"/>
              </a:spcBef>
              <a:defRPr sz="2200"/>
            </a:lvl2pPr>
            <a:lvl3pPr marL="1165860" indent="-251460">
              <a:spcBef>
                <a:spcPts val="500"/>
              </a:spcBef>
              <a:defRPr sz="2200"/>
            </a:lvl3pPr>
            <a:lvl4pPr marL="1651000" indent="-279400">
              <a:spcBef>
                <a:spcPts val="500"/>
              </a:spcBef>
              <a:defRPr sz="2200"/>
            </a:lvl4pPr>
            <a:lvl5pPr marL="2108200" indent="-279400">
              <a:spcBef>
                <a:spcPts val="500"/>
              </a:spcBef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 v2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ection title slide"/>
          <p:cNvSpPr txBox="1">
            <a:spLocks noGrp="1"/>
          </p:cNvSpPr>
          <p:nvPr>
            <p:ph type="title" hasCustomPrompt="1"/>
          </p:nvPr>
        </p:nvSpPr>
        <p:spPr>
          <a:xfrm>
            <a:off x="722312" y="1600200"/>
            <a:ext cx="7772401" cy="1590675"/>
          </a:xfrm>
          <a:prstGeom prst="rect">
            <a:avLst/>
          </a:prstGeom>
        </p:spPr>
        <p:txBody>
          <a:bodyPr anchor="b"/>
          <a:lstStyle>
            <a:lvl1pPr>
              <a:defRPr sz="4000" cap="all">
                <a:solidFill>
                  <a:schemeClr val="accent6"/>
                </a:solidFill>
              </a:defRPr>
            </a:lvl1pPr>
          </a:lstStyle>
          <a:p>
            <a:r>
              <a:t>Section title slide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29973" y="3657601"/>
            <a:ext cx="3918227" cy="4572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6"/>
                </a:solidFill>
              </a:defRPr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6"/>
                </a:solidFill>
              </a:defRPr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6"/>
                </a:solidFill>
              </a:defRPr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6"/>
                </a:solidFill>
              </a:defRPr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6"/>
                </a:solidFill>
              </a:defRPr>
            </a:lvl5pPr>
          </a:lstStyle>
          <a:p>
            <a:r>
              <a:t>Section 01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5" name="Straight Connector 8"/>
          <p:cNvSpPr/>
          <p:nvPr/>
        </p:nvSpPr>
        <p:spPr>
          <a:xfrm>
            <a:off x="0" y="3429000"/>
            <a:ext cx="2362200" cy="0"/>
          </a:xfrm>
          <a:prstGeom prst="line">
            <a:avLst/>
          </a:prstGeom>
          <a:ln w="28575">
            <a:solidFill>
              <a:srgbClr val="E36C1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94" name="Straight Connector 7"/>
          <p:cNvSpPr/>
          <p:nvPr/>
        </p:nvSpPr>
        <p:spPr>
          <a:xfrm>
            <a:off x="0" y="1395693"/>
            <a:ext cx="2362200" cy="1"/>
          </a:xfrm>
          <a:prstGeom prst="line">
            <a:avLst/>
          </a:prstGeom>
          <a:ln w="28575">
            <a:solidFill>
              <a:srgbClr val="E36C1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40335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/>
          </p:nvPr>
        </p:nvSpPr>
        <p:spPr>
          <a:xfrm>
            <a:off x="3657600" y="273050"/>
            <a:ext cx="502920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57199" y="1752600"/>
            <a:ext cx="3008315" cy="34289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buClrTx/>
              <a:buSzTx/>
              <a:buFontTx/>
              <a:buNone/>
              <a:defRPr sz="2200"/>
            </a:pPr>
            <a:endParaRPr/>
          </a:p>
        </p:txBody>
      </p:sp>
      <p:sp>
        <p:nvSpPr>
          <p:cNvPr id="112" name="Straight Connector 8"/>
          <p:cNvSpPr/>
          <p:nvPr/>
        </p:nvSpPr>
        <p:spPr>
          <a:xfrm flipH="1">
            <a:off x="3581399" y="304800"/>
            <a:ext cx="1" cy="5791200"/>
          </a:xfrm>
          <a:prstGeom prst="line">
            <a:avLst/>
          </a:prstGeom>
          <a:ln w="28575">
            <a:solidFill>
              <a:srgbClr val="E36C1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V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7"/>
          <p:cNvSpPr/>
          <p:nvPr/>
        </p:nvSpPr>
        <p:spPr>
          <a:xfrm>
            <a:off x="1600200" y="685800"/>
            <a:ext cx="5943600" cy="54864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/>
                </a:solidFill>
              </a:defRPr>
            </a:pPr>
            <a:endParaRPr/>
          </a:p>
        </p:txBody>
      </p:sp>
      <p:sp>
        <p:nvSpPr>
          <p:cNvPr id="15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017711" y="1066800"/>
            <a:ext cx="5108578" cy="472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chemeClr val="accent3"/>
                </a:solidFill>
                <a:latin typeface="GothamMedium Italic"/>
                <a:ea typeface="GothamMedium Italic"/>
                <a:cs typeface="GothamMedium Italic"/>
                <a:sym typeface="GothamMedium Italic"/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chemeClr val="accent3"/>
                </a:solidFill>
                <a:latin typeface="GothamMedium Italic"/>
                <a:ea typeface="GothamMedium Italic"/>
                <a:cs typeface="GothamMedium Italic"/>
                <a:sym typeface="GothamMedium Italic"/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chemeClr val="accent3"/>
                </a:solidFill>
                <a:latin typeface="GothamMedium Italic"/>
                <a:ea typeface="GothamMedium Italic"/>
                <a:cs typeface="GothamMedium Italic"/>
                <a:sym typeface="GothamMedium Italic"/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chemeClr val="accent3"/>
                </a:solidFill>
                <a:latin typeface="GothamMedium Italic"/>
                <a:ea typeface="GothamMedium Italic"/>
                <a:cs typeface="GothamMedium Italic"/>
                <a:sym typeface="GothamMedium Italic"/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chemeClr val="accent3"/>
                </a:solidFill>
                <a:latin typeface="GothamMedium Italic"/>
                <a:ea typeface="GothamMedium Italic"/>
                <a:cs typeface="GothamMedium Italic"/>
                <a:sym typeface="GothamMedium Italic"/>
              </a:defRPr>
            </a:lvl5pPr>
          </a:lstStyle>
          <a:p>
            <a: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4" name="Rectangle 4"/>
          <p:cNvSpPr/>
          <p:nvPr/>
        </p:nvSpPr>
        <p:spPr>
          <a:xfrm>
            <a:off x="1447800" y="533400"/>
            <a:ext cx="6248400" cy="5791200"/>
          </a:xfrm>
          <a:prstGeom prst="rect">
            <a:avLst/>
          </a:prstGeom>
          <a:ln w="25400">
            <a:solidFill>
              <a:schemeClr val="accent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/>
                </a:solidFill>
              </a:defRPr>
            </a:pPr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  <p:sldLayoutId id="2147483663" r:id="rId9"/>
    <p:sldLayoutId id="2147483665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2"/>
          </a:solidFill>
          <a:uFillTx/>
          <a:latin typeface="GothamMedium Italic"/>
          <a:ea typeface="GothamMedium Italic"/>
          <a:cs typeface="GothamMedium Italic"/>
          <a:sym typeface="GothamMedium Italic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2"/>
          </a:solidFill>
          <a:uFillTx/>
          <a:latin typeface="GothamMedium Italic"/>
          <a:ea typeface="GothamMedium Italic"/>
          <a:cs typeface="GothamMedium Italic"/>
          <a:sym typeface="GothamMedium Italic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2"/>
          </a:solidFill>
          <a:uFillTx/>
          <a:latin typeface="GothamMedium Italic"/>
          <a:ea typeface="GothamMedium Italic"/>
          <a:cs typeface="GothamMedium Italic"/>
          <a:sym typeface="GothamMedium Italic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2"/>
          </a:solidFill>
          <a:uFillTx/>
          <a:latin typeface="GothamMedium Italic"/>
          <a:ea typeface="GothamMedium Italic"/>
          <a:cs typeface="GothamMedium Italic"/>
          <a:sym typeface="GothamMedium Italic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2"/>
          </a:solidFill>
          <a:uFillTx/>
          <a:latin typeface="GothamMedium Italic"/>
          <a:ea typeface="GothamMedium Italic"/>
          <a:cs typeface="GothamMedium Italic"/>
          <a:sym typeface="GothamMedium Italic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2"/>
          </a:solidFill>
          <a:uFillTx/>
          <a:latin typeface="GothamMedium Italic"/>
          <a:ea typeface="GothamMedium Italic"/>
          <a:cs typeface="GothamMedium Italic"/>
          <a:sym typeface="GothamMedium Italic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2"/>
          </a:solidFill>
          <a:uFillTx/>
          <a:latin typeface="GothamMedium Italic"/>
          <a:ea typeface="GothamMedium Italic"/>
          <a:cs typeface="GothamMedium Italic"/>
          <a:sym typeface="GothamMedium Italic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2"/>
          </a:solidFill>
          <a:uFillTx/>
          <a:latin typeface="GothamMedium Italic"/>
          <a:ea typeface="GothamMedium Italic"/>
          <a:cs typeface="GothamMedium Italic"/>
          <a:sym typeface="GothamMedium Italic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2"/>
          </a:solidFill>
          <a:uFillTx/>
          <a:latin typeface="GothamMedium Italic"/>
          <a:ea typeface="GothamMedium Italic"/>
          <a:cs typeface="GothamMedium Italic"/>
          <a:sym typeface="GothamMedium Italic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1pPr>
      <a:lvl2pPr marL="820881" marR="0" indent="-36368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 typeface="Arial"/>
        <a:buChar char="–"/>
        <a:tabLst/>
        <a:defRPr sz="2800" b="0" i="0" u="none" strike="noStrike" cap="none" spc="0" baseline="0"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2pPr>
      <a:lvl3pPr marL="1205345" marR="0" indent="-29094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3pPr>
      <a:lvl4pPr marL="17272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 typeface="Arial"/>
        <a:buChar char="–"/>
        <a:tabLst/>
        <a:defRPr sz="2800" b="0" i="0" u="none" strike="noStrike" cap="none" spc="0" baseline="0"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4pPr>
      <a:lvl5pPr marL="21844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 typeface="Arial"/>
        <a:buChar char="»"/>
        <a:tabLst/>
        <a:defRPr sz="2800" b="0" i="0" u="none" strike="noStrike" cap="none" spc="0" baseline="0"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5pPr>
      <a:lvl6pPr marL="26060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6pPr>
      <a:lvl7pPr marL="30632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7pPr>
      <a:lvl8pPr marL="35204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8pPr>
      <a:lvl9pPr marL="39776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freedman@providenceri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dexchange.info/resource/6577/managing-cdbg-guidebook-for-cdbg-grantees-on-subrecipient-oversight/" TargetMode="External"/><Relationship Id="rId2" Type="http://schemas.openxmlformats.org/officeDocument/2006/relationships/hyperlink" Target="https://www.hud.gov/hudclips/handbooks/cpd-6509-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udoig.gov/library/audits-evaluation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900" cap="all"/>
            </a:lvl1pPr>
          </a:lstStyle>
          <a:p>
            <a:r>
              <a:rPr lang="en-US" dirty="0"/>
              <a:t>Best practices for self-monitoring</a:t>
            </a:r>
            <a:endParaRPr dirty="0"/>
          </a:p>
        </p:txBody>
      </p:sp>
      <p:sp>
        <p:nvSpPr>
          <p:cNvPr id="195" name="Subtitle 2"/>
          <p:cNvSpPr txBox="1">
            <a:spLocks noGrp="1"/>
          </p:cNvSpPr>
          <p:nvPr>
            <p:ph type="body" sz="quarter" idx="1"/>
          </p:nvPr>
        </p:nvSpPr>
        <p:spPr>
          <a:xfrm>
            <a:off x="685137" y="3352800"/>
            <a:ext cx="7315863" cy="1520952"/>
          </a:xfrm>
          <a:prstGeom prst="rect">
            <a:avLst/>
          </a:prstGeom>
        </p:spPr>
        <p:txBody>
          <a:bodyPr lIns="45719" tIns="45720" rIns="45719" bIns="45720" anchor="t">
            <a:normAutofit fontScale="70000" lnSpcReduction="20000"/>
          </a:bodyPr>
          <a:lstStyle/>
          <a:p>
            <a:r>
              <a:rPr lang="en-US" dirty="0"/>
              <a:t>Compliance &amp; Documentation Essentials</a:t>
            </a:r>
          </a:p>
          <a:p>
            <a:endParaRPr lang="en-US" dirty="0"/>
          </a:p>
          <a:p>
            <a:r>
              <a:rPr lang="en-US" i="1" dirty="0"/>
              <a:t>Alyssa McDermott, Director of Housing &amp; Community Development</a:t>
            </a:r>
            <a:endParaRPr i="1" dirty="0"/>
          </a:p>
          <a:p>
            <a:r>
              <a:rPr lang="en-US" i="1" dirty="0"/>
              <a:t>City of Providence, Rhode Island</a:t>
            </a:r>
            <a:endParaRPr i="1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itle 1"/>
          <p:cNvSpPr txBox="1">
            <a:spLocks noGrp="1"/>
          </p:cNvSpPr>
          <p:nvPr>
            <p:ph type="title"/>
          </p:nvPr>
        </p:nvSpPr>
        <p:spPr>
          <a:xfrm>
            <a:off x="1371267" y="1557068"/>
            <a:ext cx="6401465" cy="1965326"/>
          </a:xfrm>
          <a:prstGeom prst="rect">
            <a:avLst/>
          </a:prstGeom>
        </p:spPr>
        <p:txBody>
          <a:bodyPr/>
          <a:lstStyle/>
          <a:p>
            <a:r>
              <a:t>THANK YOU</a:t>
            </a:r>
          </a:p>
        </p:txBody>
      </p:sp>
      <p:sp>
        <p:nvSpPr>
          <p:cNvPr id="263" name="Subtitle 2"/>
          <p:cNvSpPr txBox="1">
            <a:spLocks noGrp="1"/>
          </p:cNvSpPr>
          <p:nvPr>
            <p:ph type="body" sz="quarter" idx="1"/>
          </p:nvPr>
        </p:nvSpPr>
        <p:spPr>
          <a:xfrm>
            <a:off x="1371600" y="3867545"/>
            <a:ext cx="6400800" cy="1752600"/>
          </a:xfrm>
          <a:prstGeom prst="rect">
            <a:avLst/>
          </a:prstGeom>
        </p:spPr>
        <p:txBody>
          <a:bodyPr lIns="45719" tIns="45720" rIns="45719" bIns="45720" anchor="t">
            <a:normAutofit/>
          </a:bodyPr>
          <a:lstStyle/>
          <a:p>
            <a:r>
              <a:rPr dirty="0"/>
              <a:t>City of Providence</a:t>
            </a:r>
            <a:endParaRPr lang="en-US" dirty="0"/>
          </a:p>
          <a:p>
            <a:r>
              <a:rPr lang="en-US" sz="18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amcdermott@providenceri.gov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endParaRPr sz="1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404194" cy="609600"/>
          </a:xfrm>
          <a:prstGeom prst="rect">
            <a:avLst/>
          </a:prstGeom>
        </p:spPr>
        <p:txBody>
          <a:bodyPr lIns="45719" tIns="45720" rIns="45719" bIns="45720" anchor="t">
            <a:normAutofit fontScale="90000"/>
          </a:bodyPr>
          <a:lstStyle>
            <a:lvl1pPr defTabSz="777240">
              <a:defRPr sz="3740"/>
            </a:lvl1pPr>
          </a:lstStyle>
          <a:p>
            <a:r>
              <a:rPr lang="en-US" sz="3700" dirty="0"/>
              <a:t>Introduction</a:t>
            </a:r>
            <a:endParaRPr dirty="0"/>
          </a:p>
        </p:txBody>
      </p:sp>
      <p:sp>
        <p:nvSpPr>
          <p:cNvPr id="20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023815"/>
            <a:ext cx="9147908" cy="583418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endParaRPr sz="2400" dirty="0"/>
          </a:p>
          <a:p>
            <a:pPr>
              <a:buClr>
                <a:schemeClr val="accent2"/>
              </a:buClr>
            </a:pPr>
            <a:r>
              <a:rPr lang="en-US" sz="2000" dirty="0"/>
              <a:t>City of Providence HHS Department administers:</a:t>
            </a:r>
          </a:p>
          <a:p>
            <a:pPr lvl="1">
              <a:buClr>
                <a:schemeClr val="accent2"/>
              </a:buClr>
            </a:pPr>
            <a:r>
              <a:rPr lang="en-US" sz="2000" dirty="0"/>
              <a:t>CDBG</a:t>
            </a:r>
          </a:p>
          <a:p>
            <a:pPr lvl="1">
              <a:buClr>
                <a:schemeClr val="accent2"/>
              </a:buClr>
            </a:pPr>
            <a:r>
              <a:rPr lang="en-US" sz="2000" dirty="0"/>
              <a:t>HOME, HOME-ARP</a:t>
            </a:r>
          </a:p>
          <a:p>
            <a:pPr lvl="1">
              <a:buClr>
                <a:schemeClr val="accent2"/>
              </a:buClr>
            </a:pPr>
            <a:r>
              <a:rPr lang="en-US" sz="2000" dirty="0"/>
              <a:t>ESG</a:t>
            </a:r>
          </a:p>
          <a:p>
            <a:pPr lvl="1">
              <a:buClr>
                <a:schemeClr val="accent2"/>
              </a:buClr>
            </a:pPr>
            <a:r>
              <a:rPr lang="en-US" sz="2000" dirty="0"/>
              <a:t>HOPWA</a:t>
            </a:r>
          </a:p>
          <a:p>
            <a:pPr lvl="1">
              <a:buClr>
                <a:schemeClr val="accent2"/>
              </a:buClr>
            </a:pPr>
            <a:r>
              <a:rPr lang="en-US" sz="2000" dirty="0"/>
              <a:t>LHRD</a:t>
            </a:r>
          </a:p>
          <a:p>
            <a:pPr lvl="1">
              <a:buClr>
                <a:schemeClr val="accent2"/>
              </a:buClr>
            </a:pPr>
            <a:r>
              <a:rPr lang="en-US" sz="2000" dirty="0"/>
              <a:t>NSP</a:t>
            </a:r>
          </a:p>
          <a:p>
            <a:pPr lvl="1">
              <a:buClr>
                <a:schemeClr val="accent2"/>
              </a:buClr>
            </a:pPr>
            <a:r>
              <a:rPr lang="en-US" sz="2000" dirty="0"/>
              <a:t>ARPA, CV</a:t>
            </a:r>
          </a:p>
          <a:p>
            <a:pPr marL="457200" lvl="1" indent="0">
              <a:buClr>
                <a:schemeClr val="accent2"/>
              </a:buClr>
              <a:buNone/>
            </a:pPr>
            <a:endParaRPr lang="en-US" sz="600" dirty="0"/>
          </a:p>
          <a:p>
            <a:pPr>
              <a:buClr>
                <a:schemeClr val="accent2"/>
              </a:buClr>
            </a:pPr>
            <a:r>
              <a:rPr lang="en-US" sz="2000" dirty="0"/>
              <a:t>Why self-monitoring matters</a:t>
            </a:r>
          </a:p>
          <a:p>
            <a:pPr lvl="1">
              <a:buClr>
                <a:schemeClr val="accent2"/>
              </a:buClr>
            </a:pPr>
            <a:r>
              <a:rPr lang="en-US" sz="2000" dirty="0"/>
              <a:t>Performance</a:t>
            </a:r>
          </a:p>
          <a:p>
            <a:pPr lvl="1">
              <a:buClr>
                <a:schemeClr val="accent2"/>
              </a:buClr>
            </a:pPr>
            <a:r>
              <a:rPr lang="en-US" sz="2000" dirty="0"/>
              <a:t>Compliance, risk management </a:t>
            </a:r>
          </a:p>
          <a:p>
            <a:pPr lvl="1">
              <a:buClr>
                <a:schemeClr val="accent2"/>
              </a:buClr>
            </a:pPr>
            <a:r>
              <a:rPr lang="en-US" sz="2000" dirty="0"/>
              <a:t>Audit readiness</a:t>
            </a:r>
            <a:endParaRPr sz="2000" dirty="0"/>
          </a:p>
          <a:p>
            <a:pPr marL="457200" lvl="1" indent="0">
              <a:buClr>
                <a:schemeClr val="accent2"/>
              </a:buClr>
              <a:buNone/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1"/>
          <p:cNvSpPr txBox="1">
            <a:spLocks noGrp="1"/>
          </p:cNvSpPr>
          <p:nvPr>
            <p:ph type="title"/>
          </p:nvPr>
        </p:nvSpPr>
        <p:spPr>
          <a:xfrm>
            <a:off x="457200" y="838200"/>
            <a:ext cx="7239000" cy="1447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What HUD Expects</a:t>
            </a:r>
            <a:endParaRPr dirty="0"/>
          </a:p>
        </p:txBody>
      </p:sp>
      <p:sp>
        <p:nvSpPr>
          <p:cNvPr id="21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209843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Self-monitoring is required under 2 CFR 200 &amp; program-specific rules/regulations.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Eligibility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Procurement &amp; federal labor standards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Financial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Timeliness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Subrecipient oversight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/>
              <a:t>Consequences of poor monitoring: findings, questioned costs, corrective actions, reputational harm, high-risk designation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Core elements of an effective self-monitoring system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77240">
              <a:defRPr sz="3740"/>
            </a:pPr>
            <a:r>
              <a:rPr lang="en-US" dirty="0"/>
              <a:t>Monitoring Plan</a:t>
            </a:r>
            <a:endParaRPr dirty="0"/>
          </a:p>
        </p:txBody>
      </p:sp>
      <p:sp>
        <p:nvSpPr>
          <p:cNvPr id="219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20" rIns="45719" bIns="4572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Ensure you have a written </a:t>
            </a:r>
            <a:r>
              <a:rPr lang="en-US" sz="2400" u="sng" dirty="0"/>
              <a:t>monitoring plan</a:t>
            </a:r>
            <a:r>
              <a:rPr lang="en-US" sz="2400" dirty="0"/>
              <a:t> in your Policies &amp; Procedures.</a:t>
            </a:r>
          </a:p>
          <a:p>
            <a:pPr lvl="1"/>
            <a:r>
              <a:rPr lang="en-US" sz="2400" dirty="0"/>
              <a:t>Risk-based approach</a:t>
            </a:r>
          </a:p>
          <a:p>
            <a:pPr lvl="2"/>
            <a:r>
              <a:rPr lang="en-US" sz="2400" dirty="0"/>
              <a:t>Risk scoring matrix when approving subrecipients</a:t>
            </a:r>
          </a:p>
          <a:p>
            <a:pPr lvl="2"/>
            <a:r>
              <a:rPr lang="en-US" sz="2400" dirty="0"/>
              <a:t>Triggers for more intensive monitoring </a:t>
            </a:r>
          </a:p>
          <a:p>
            <a:pPr lvl="3"/>
            <a:r>
              <a:rPr lang="en-US" sz="2400" dirty="0"/>
              <a:t>e.g. activity type, spend rate, staff turnover, audit issues, bad press</a:t>
            </a:r>
          </a:p>
          <a:p>
            <a:pPr lvl="1"/>
            <a:r>
              <a:rPr lang="en-US" sz="2400" dirty="0"/>
              <a:t>Define roles, assign responsibility</a:t>
            </a:r>
          </a:p>
          <a:p>
            <a:pPr lvl="1"/>
            <a:r>
              <a:rPr lang="en-US" sz="2400" dirty="0"/>
              <a:t>Look to fellow NCDA member communities for best practices, adapt to your context &amp; staffing capacity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77240">
              <a:defRPr sz="3740"/>
            </a:pPr>
            <a:r>
              <a:rPr lang="en-US" dirty="0"/>
              <a:t>Consistency &amp; Documentation</a:t>
            </a:r>
            <a:endParaRPr dirty="0"/>
          </a:p>
        </p:txBody>
      </p:sp>
      <p:sp>
        <p:nvSpPr>
          <p:cNvPr id="219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20" rIns="45719" bIns="45720" anchor="t">
            <a:normAutofit/>
          </a:bodyPr>
          <a:lstStyle/>
          <a:p>
            <a:r>
              <a:rPr lang="en-US" sz="2400" dirty="0"/>
              <a:t>Standardize file organization</a:t>
            </a:r>
          </a:p>
          <a:p>
            <a:pPr lvl="1"/>
            <a:r>
              <a:rPr lang="en-US" sz="2400" dirty="0"/>
              <a:t>File checklists or software system workflows for project type (housing rehab, development, public facilities, econ dev, public service)</a:t>
            </a:r>
          </a:p>
          <a:p>
            <a:pPr lvl="1"/>
            <a:r>
              <a:rPr lang="en-US" sz="2400" dirty="0"/>
              <a:t>Templates ensure critical documentation steps or items not missed</a:t>
            </a:r>
          </a:p>
          <a:p>
            <a:pPr lvl="2"/>
            <a:r>
              <a:rPr lang="en-US" sz="2400" dirty="0"/>
              <a:t>Staff turnover, extended absences</a:t>
            </a:r>
          </a:p>
          <a:p>
            <a:pPr lvl="2"/>
            <a:r>
              <a:rPr lang="en-US" sz="2400" dirty="0"/>
              <a:t>Good file hygiene for outside audit, HUD/OIG monitoring</a:t>
            </a:r>
          </a:p>
          <a:p>
            <a:r>
              <a:rPr lang="en-US" sz="2400" dirty="0"/>
              <a:t>Document, document, document!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DE87B2-4A9F-4EC3-BBBF-CA0AEBE7B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08" y="5016999"/>
            <a:ext cx="2200584" cy="14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9034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77240">
              <a:defRPr sz="3740"/>
            </a:pPr>
            <a:r>
              <a:rPr lang="en-US" dirty="0"/>
              <a:t>Ongoing Review Culture</a:t>
            </a:r>
            <a:endParaRPr dirty="0"/>
          </a:p>
        </p:txBody>
      </p:sp>
      <p:sp>
        <p:nvSpPr>
          <p:cNvPr id="219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/>
              <a:t>Train staff</a:t>
            </a:r>
          </a:p>
          <a:p>
            <a:r>
              <a:rPr lang="en-US" sz="2400" dirty="0"/>
              <a:t>Integrate periodic checks</a:t>
            </a:r>
          </a:p>
          <a:p>
            <a:r>
              <a:rPr lang="en-US" sz="2400" dirty="0"/>
              <a:t>Back-up filing system (not just physical files)</a:t>
            </a:r>
          </a:p>
          <a:p>
            <a:pPr lvl="1"/>
            <a:r>
              <a:rPr lang="en-US" sz="2400" dirty="0"/>
              <a:t>Shared drive </a:t>
            </a:r>
          </a:p>
          <a:p>
            <a:pPr lvl="1"/>
            <a:r>
              <a:rPr lang="en-US" sz="2400" dirty="0"/>
              <a:t>Grant management systems</a:t>
            </a:r>
          </a:p>
          <a:p>
            <a:r>
              <a:rPr lang="en-US" sz="2400" dirty="0"/>
              <a:t>Use mini-audits to catch issues early; where possible, build in steps like final cost certifications </a:t>
            </a:r>
            <a:r>
              <a:rPr lang="en-US" sz="2400" i="1" dirty="0"/>
              <a:t>before</a:t>
            </a:r>
            <a:r>
              <a:rPr lang="en-US" sz="2400" dirty="0"/>
              <a:t> closing out activities</a:t>
            </a:r>
          </a:p>
          <a:p>
            <a:pPr lvl="1"/>
            <a:r>
              <a:rPr lang="en-US" sz="2400" dirty="0"/>
              <a:t>Ex. PVD now recreates developer sources/uses with documentation on hand before paying out final invoice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9062372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lide Title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06958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777240">
              <a:defRPr sz="3740"/>
            </a:pPr>
            <a:r>
              <a:rPr lang="en-US" sz="2800" dirty="0"/>
              <a:t>Resources </a:t>
            </a:r>
            <a:endParaRPr sz="2800" dirty="0"/>
          </a:p>
        </p:txBody>
      </p:sp>
      <p:sp>
        <p:nvSpPr>
          <p:cNvPr id="219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20" rIns="45719" bIns="4572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HUD tells us what they will be looking for!</a:t>
            </a:r>
          </a:p>
          <a:p>
            <a:r>
              <a:rPr lang="en-US" sz="2200" dirty="0">
                <a:hlinkClick r:id="rId2"/>
              </a:rPr>
              <a:t>HUD Monitoring Handbook – CPD Programs</a:t>
            </a:r>
            <a:r>
              <a:rPr lang="en-US" sz="2200" dirty="0"/>
              <a:t> </a:t>
            </a:r>
          </a:p>
          <a:p>
            <a:r>
              <a:rPr lang="en-US" sz="2400" dirty="0">
                <a:hlinkClick r:id="rId3"/>
              </a:rPr>
              <a:t>HUD Subrecipient Oversight Guidebook</a:t>
            </a:r>
            <a:r>
              <a:rPr lang="en-US" sz="2400" dirty="0"/>
              <a:t> (down for editing, but templates helpful)</a:t>
            </a:r>
          </a:p>
          <a:p>
            <a:pPr>
              <a:buChar char="•"/>
            </a:pPr>
            <a:r>
              <a:rPr lang="en-US" sz="2400" dirty="0">
                <a:hlinkClick r:id="rId4"/>
              </a:rPr>
              <a:t>OIG audit reports </a:t>
            </a:r>
            <a:endParaRPr lang="en-US" sz="2400" dirty="0"/>
          </a:p>
          <a:p>
            <a:pPr>
              <a:buChar char="•"/>
            </a:pPr>
            <a:r>
              <a:rPr lang="en-US" sz="2400" dirty="0"/>
              <a:t>Providence templates (handouts)</a:t>
            </a:r>
          </a:p>
          <a:p>
            <a:pPr>
              <a:buChar char="•"/>
            </a:pPr>
            <a:r>
              <a:rPr lang="en-US" sz="2400" dirty="0"/>
              <a:t>Consider what secondary data you have readily available as backstop</a:t>
            </a:r>
          </a:p>
          <a:p>
            <a:pPr lvl="1">
              <a:buChar char="•"/>
            </a:pPr>
            <a:r>
              <a:rPr lang="en-US" sz="1900" dirty="0"/>
              <a:t>Tax Assessor data</a:t>
            </a:r>
          </a:p>
          <a:p>
            <a:pPr lvl="2"/>
            <a:r>
              <a:rPr lang="en-US" sz="1900" dirty="0"/>
              <a:t>Corroborates real property valuation</a:t>
            </a:r>
          </a:p>
          <a:p>
            <a:pPr lvl="2"/>
            <a:r>
              <a:rPr lang="en-US" sz="1900" dirty="0"/>
              <a:t>Homestead exemption (principal residency)</a:t>
            </a:r>
          </a:p>
          <a:p>
            <a:pPr lvl="1">
              <a:buClr>
                <a:srgbClr val="2A5A6B"/>
              </a:buClr>
              <a:buFont typeface="Arial"/>
              <a:buChar char="•"/>
            </a:pPr>
            <a:r>
              <a:rPr lang="en-US" sz="1900" dirty="0"/>
              <a:t>Building permit data, permit inspections</a:t>
            </a:r>
          </a:p>
          <a:p>
            <a:pPr lvl="2">
              <a:buClr>
                <a:srgbClr val="2A5A6B"/>
              </a:buClr>
            </a:pPr>
            <a:r>
              <a:rPr lang="en-US" sz="1900" dirty="0"/>
              <a:t>Project hard cost value, work-in-place inspections</a:t>
            </a:r>
          </a:p>
          <a:p>
            <a:pPr lvl="1">
              <a:buClr>
                <a:srgbClr val="2A5A6B"/>
              </a:buClr>
              <a:buFont typeface="Arial"/>
              <a:buChar char="•"/>
            </a:pPr>
            <a:r>
              <a:rPr lang="en-US" sz="1900" dirty="0"/>
              <a:t>Voter Registration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749790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 Placeholder 1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6600"/>
              <a:t>Q&amp;A </a:t>
            </a:r>
            <a:endParaRPr sz="1660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36F1E"/>
      </a:accent1>
      <a:accent2>
        <a:srgbClr val="174759"/>
      </a:accent2>
      <a:accent3>
        <a:srgbClr val="2A5A6B"/>
      </a:accent3>
      <a:accent4>
        <a:srgbClr val="3F90A7"/>
      </a:accent4>
      <a:accent5>
        <a:srgbClr val="EDA16D"/>
      </a:accent5>
      <a:accent6>
        <a:srgbClr val="F1F0F0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36F1E"/>
      </a:accent1>
      <a:accent2>
        <a:srgbClr val="174759"/>
      </a:accent2>
      <a:accent3>
        <a:srgbClr val="2A5A6B"/>
      </a:accent3>
      <a:accent4>
        <a:srgbClr val="3F90A7"/>
      </a:accent4>
      <a:accent5>
        <a:srgbClr val="EDA16D"/>
      </a:accent5>
      <a:accent6>
        <a:srgbClr val="F1F0F0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335E0E6F6D44686C9108B5220A837" ma:contentTypeVersion="17" ma:contentTypeDescription="Create a new document." ma:contentTypeScope="" ma:versionID="1ac7b5e4da5bde48446e568790ed3e10">
  <xsd:schema xmlns:xsd="http://www.w3.org/2001/XMLSchema" xmlns:xs="http://www.w3.org/2001/XMLSchema" xmlns:p="http://schemas.microsoft.com/office/2006/metadata/properties" xmlns:ns1="http://schemas.microsoft.com/sharepoint/v3" xmlns:ns2="432a1223-9ebe-4e43-bd76-c40ee052555d" xmlns:ns3="4a2e2a9b-24f4-4b04-94b0-686b06994a65" targetNamespace="http://schemas.microsoft.com/office/2006/metadata/properties" ma:root="true" ma:fieldsID="f84098f9064f3daf6b7b95c663c90b01" ns1:_="" ns2:_="" ns3:_="">
    <xsd:import namespace="http://schemas.microsoft.com/sharepoint/v3"/>
    <xsd:import namespace="432a1223-9ebe-4e43-bd76-c40ee052555d"/>
    <xsd:import namespace="4a2e2a9b-24f4-4b04-94b0-686b06994a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2a1223-9ebe-4e43-bd76-c40ee052555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02ce74f-9cca-4dfd-81e5-f9fb42bce0d6}" ma:internalName="TaxCatchAll" ma:showField="CatchAllData" ma:web="432a1223-9ebe-4e43-bd76-c40ee05255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e2a9b-24f4-4b04-94b0-686b06994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f670d06-0703-4208-a617-aab5c52b67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4a2e2a9b-24f4-4b04-94b0-686b06994a65">
      <Terms xmlns="http://schemas.microsoft.com/office/infopath/2007/PartnerControls"/>
    </lcf76f155ced4ddcb4097134ff3c332f>
    <TaxCatchAll xmlns="432a1223-9ebe-4e43-bd76-c40ee052555d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E4084DC-3132-4446-A5D0-E08A9F452130}">
  <ds:schemaRefs>
    <ds:schemaRef ds:uri="432a1223-9ebe-4e43-bd76-c40ee052555d"/>
    <ds:schemaRef ds:uri="4a2e2a9b-24f4-4b04-94b0-686b06994a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07D5BFA-0FCC-4CBC-8A04-6762A8F303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E12275-77F5-465F-B3EA-604538FD81D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4a2e2a9b-24f4-4b04-94b0-686b06994a65"/>
    <ds:schemaRef ds:uri="http://www.w3.org/XML/1998/namespace"/>
    <ds:schemaRef ds:uri="http://purl.org/dc/dcmitype/"/>
    <ds:schemaRef ds:uri="http://schemas.microsoft.com/office/2006/documentManagement/types"/>
    <ds:schemaRef ds:uri="432a1223-9ebe-4e43-bd76-c40ee052555d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549</Words>
  <Application>Microsoft Office PowerPoint</Application>
  <PresentationFormat>On-screen Show (4:3)</PresentationFormat>
  <Paragraphs>90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Gotham Book</vt:lpstr>
      <vt:lpstr>GothamMedium Italic</vt:lpstr>
      <vt:lpstr>Office Theme</vt:lpstr>
      <vt:lpstr>Best practices for self-monitoring</vt:lpstr>
      <vt:lpstr>Introduction</vt:lpstr>
      <vt:lpstr>What HUD Expects</vt:lpstr>
      <vt:lpstr>Core elements of an effective self-monitoring system</vt:lpstr>
      <vt:lpstr>Monitoring Plan</vt:lpstr>
      <vt:lpstr>Consistency &amp; Documentation</vt:lpstr>
      <vt:lpstr>Ongoing Review Culture</vt:lpstr>
      <vt:lpstr>Resources 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Housing progress report</dc:title>
  <dc:creator>Freedman, Emily</dc:creator>
  <cp:lastModifiedBy>McDermott, Alyssa</cp:lastModifiedBy>
  <cp:revision>12</cp:revision>
  <cp:lastPrinted>2026-01-29T20:29:52Z</cp:lastPrinted>
  <dcterms:modified xsi:type="dcterms:W3CDTF">2026-01-29T20:30:51Z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0x01010003E335E0E6F6D44686C9108B5220A837</vt:lpwstr>
  </property>
  <property fmtid="{D5CDD505-2E9C-101B-9397-08002B2CF9AE}" pid="3" name="MediaServiceImageTags">
    <vt:lpwstr/>
  </property>
</Properties>
</file>